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14"/>
  </p:notesMasterIdLst>
  <p:sldIdLst>
    <p:sldId id="256" r:id="rId3"/>
    <p:sldId id="318" r:id="rId4"/>
    <p:sldId id="257" r:id="rId5"/>
    <p:sldId id="258" r:id="rId6"/>
    <p:sldId id="310" r:id="rId7"/>
    <p:sldId id="311" r:id="rId8"/>
    <p:sldId id="317" r:id="rId9"/>
    <p:sldId id="319" r:id="rId10"/>
    <p:sldId id="320" r:id="rId11"/>
    <p:sldId id="321" r:id="rId12"/>
    <p:sldId id="308" r:id="rId13"/>
  </p:sldIdLst>
  <p:sldSz cx="9144000" cy="5143500" type="screen16x9"/>
  <p:notesSz cx="6858000" cy="9144000"/>
  <p:embeddedFontLst>
    <p:embeddedFont>
      <p:font typeface="Castellar" panose="020A0402060406010301" pitchFamily="18" charset="0"/>
      <p:regular r:id="rId15"/>
    </p:embeddedFon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Proxima Nova" panose="020B0604020202020204" charset="0"/>
      <p:regular r:id="rId20"/>
      <p:bold r:id="rId21"/>
      <p:italic r:id="rId22"/>
      <p:boldItalic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Lucida Handwriting" panose="03010101010101010101" pitchFamily="66" charset="0"/>
      <p:regular r:id="rId28"/>
    </p:embeddedFont>
    <p:embeddedFont>
      <p:font typeface="Proxima Nova Semibold" panose="020B0604020202020204" charset="0"/>
      <p:regular r:id="rId29"/>
      <p:bold r:id="rId30"/>
      <p:boldItalic r:id="rId31"/>
    </p:embeddedFont>
    <p:embeddedFont>
      <p:font typeface="Montserrat SemiBold" panose="020B0604020202020204" charset="0"/>
      <p:bold r:id="rId32"/>
      <p:boldItalic r:id="rId33"/>
    </p:embeddedFont>
    <p:embeddedFont>
      <p:font typeface="Inter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A3"/>
    <a:srgbClr val="0D97B1"/>
    <a:srgbClr val="4A8CFF"/>
    <a:srgbClr val="1AC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6747FD-A89F-46F9-8590-446B819CAB58}">
  <a:tblStyle styleId="{0F6747FD-A89F-46F9-8590-446B819CAB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9722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465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4" name="Google Shape;11064;ga9469d1f40_2_10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5" name="Google Shape;11065;ga9469d1f40_2_10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34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9fa940987_3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9fa940987_3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39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9469d1f4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9469d1f4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49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9fa940987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9fa940987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08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9469d1f4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9469d1f4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85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9fa940987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9fa940987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831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9fa940987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9fa940987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41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9fa940987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9fa940987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70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9fa940987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9fa940987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40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43858" y="1172225"/>
            <a:ext cx="677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43852" y="3261775"/>
            <a:ext cx="67707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Barlow"/>
              <a:buChar char="○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713225" y="544075"/>
            <a:ext cx="4264800" cy="15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800"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 idx="2"/>
          </p:nvPr>
        </p:nvSpPr>
        <p:spPr>
          <a:xfrm>
            <a:off x="2310350" y="1446813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3" hasCustomPrompt="1"/>
          </p:nvPr>
        </p:nvSpPr>
        <p:spPr>
          <a:xfrm>
            <a:off x="717800" y="1521025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310350" y="1858875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 idx="4"/>
          </p:nvPr>
        </p:nvSpPr>
        <p:spPr>
          <a:xfrm>
            <a:off x="6233050" y="1446813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5" hasCustomPrompt="1"/>
          </p:nvPr>
        </p:nvSpPr>
        <p:spPr>
          <a:xfrm>
            <a:off x="4686400" y="1521025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6"/>
          </p:nvPr>
        </p:nvSpPr>
        <p:spPr>
          <a:xfrm>
            <a:off x="6275800" y="1858878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7"/>
          </p:nvPr>
        </p:nvSpPr>
        <p:spPr>
          <a:xfrm>
            <a:off x="2310350" y="2868777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8" hasCustomPrompt="1"/>
          </p:nvPr>
        </p:nvSpPr>
        <p:spPr>
          <a:xfrm>
            <a:off x="717800" y="2960450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9"/>
          </p:nvPr>
        </p:nvSpPr>
        <p:spPr>
          <a:xfrm>
            <a:off x="2310350" y="3298325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13"/>
          </p:nvPr>
        </p:nvSpPr>
        <p:spPr>
          <a:xfrm>
            <a:off x="6275650" y="2868775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14" hasCustomPrompt="1"/>
          </p:nvPr>
        </p:nvSpPr>
        <p:spPr>
          <a:xfrm>
            <a:off x="4686400" y="2960450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5"/>
          </p:nvPr>
        </p:nvSpPr>
        <p:spPr>
          <a:xfrm>
            <a:off x="6275800" y="3298325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8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ctrTitle"/>
          </p:nvPr>
        </p:nvSpPr>
        <p:spPr>
          <a:xfrm>
            <a:off x="1643852" y="318499"/>
            <a:ext cx="7213126" cy="8630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O" dirty="0" smtClean="0">
                <a:solidFill>
                  <a:srgbClr val="FF0000"/>
                </a:solidFill>
              </a:rPr>
              <a:t>              </a:t>
            </a:r>
            <a:r>
              <a:rPr lang="en" dirty="0" smtClean="0">
                <a:solidFill>
                  <a:schemeClr val="accent1"/>
                </a:solidFill>
              </a:rPr>
              <a:t> </a:t>
            </a:r>
            <a:endParaRPr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accent1"/>
                </a:solidFill>
              </a:rPr>
              <a:t>GRUPO VOLUNTARIADO CLINICA VERSALLES </a:t>
            </a:r>
            <a:r>
              <a:rPr lang="en" sz="4400" dirty="0" smtClean="0">
                <a:solidFill>
                  <a:schemeClr val="accent1"/>
                </a:solidFill>
              </a:rPr>
              <a:t/>
            </a:r>
            <a:br>
              <a:rPr lang="en" sz="4400" dirty="0" smtClean="0">
                <a:solidFill>
                  <a:schemeClr val="accent1"/>
                </a:solidFill>
              </a:rPr>
            </a:br>
            <a:endParaRPr sz="2800" dirty="0">
              <a:solidFill>
                <a:srgbClr val="4A8CFF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01479" cy="557585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5"/>
          <p:cNvCxnSpPr/>
          <p:nvPr/>
        </p:nvCxnSpPr>
        <p:spPr>
          <a:xfrm>
            <a:off x="1201479" y="4271062"/>
            <a:ext cx="5980371" cy="5095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89" y="3444481"/>
            <a:ext cx="1455404" cy="14554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336403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  <p:pic>
        <p:nvPicPr>
          <p:cNvPr id="9" name="Imagen 8" descr="Voluntariado en Marbell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4" y="1062755"/>
            <a:ext cx="2578813" cy="22557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3061699" y="1263721"/>
            <a:ext cx="59715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Lucida Handwriting" panose="03010101010101010101" pitchFamily="66" charset="0"/>
              </a:rPr>
              <a:t>INVITA ESTE SABADO 2 DE SEPTIEMBRE DEL 2023 </a:t>
            </a:r>
          </a:p>
          <a:p>
            <a:r>
              <a:rPr lang="es-MX" dirty="0" smtClean="0">
                <a:latin typeface="Lucida Handwriting" panose="03010101010101010101" pitchFamily="66" charset="0"/>
              </a:rPr>
              <a:t>EN EL AREA DE PEDIATRIA  - ESTACION 2D A COMPARTIR</a:t>
            </a:r>
          </a:p>
          <a:p>
            <a:r>
              <a:rPr lang="es-MX" dirty="0" smtClean="0">
                <a:latin typeface="Lucida Handwriting" panose="03010101010101010101" pitchFamily="66" charset="0"/>
              </a:rPr>
              <a:t>CON NUESTROS CHIQUIS … UNA MAÑANA LLENA DE </a:t>
            </a:r>
          </a:p>
          <a:p>
            <a:r>
              <a:rPr lang="es-MX" dirty="0" smtClean="0">
                <a:latin typeface="Lucida Handwriting" panose="03010101010101010101" pitchFamily="66" charset="0"/>
              </a:rPr>
              <a:t>ALEGRIA …. COLOR… RISAS…TITERES </a:t>
            </a:r>
          </a:p>
          <a:p>
            <a:endParaRPr lang="es-MX" dirty="0">
              <a:latin typeface="Lucida Handwriting" panose="03010101010101010101" pitchFamily="66" charset="0"/>
            </a:endParaRPr>
          </a:p>
          <a:p>
            <a:pPr algn="ctr"/>
            <a:r>
              <a:rPr lang="es-MX" sz="1200" dirty="0" smtClean="0">
                <a:latin typeface="Lucida Handwriting" panose="03010101010101010101" pitchFamily="66" charset="0"/>
              </a:rPr>
              <a:t>LA FELICIDAD DE LOS NIÑOS ES NUESTRA MEJOR SONRISA</a:t>
            </a:r>
          </a:p>
          <a:p>
            <a:endParaRPr lang="es-MX" dirty="0">
              <a:latin typeface="Lucida Handwriting" panose="03010101010101010101" pitchFamily="66" charset="0"/>
            </a:endParaRPr>
          </a:p>
          <a:p>
            <a:endParaRPr lang="es-MX" dirty="0" smtClean="0">
              <a:latin typeface="Lucida Handwriting" panose="03010101010101010101" pitchFamily="66" charset="0"/>
            </a:endParaRPr>
          </a:p>
          <a:p>
            <a:r>
              <a:rPr lang="es-MX" dirty="0" smtClean="0">
                <a:latin typeface="Lucida Handwriting" panose="03010101010101010101" pitchFamily="66" charset="0"/>
              </a:rPr>
              <a:t>LOS ESPERAMOS DE 10:00AM A 12:00 M ….</a:t>
            </a:r>
          </a:p>
          <a:p>
            <a:r>
              <a:rPr lang="es-MX" dirty="0" smtClean="0">
                <a:latin typeface="Lucida Handwriting" panose="03010101010101010101" pitchFamily="66" charset="0"/>
              </a:rPr>
              <a:t>APOYANOS CON TU PRESENCIA  </a:t>
            </a:r>
          </a:p>
          <a:p>
            <a:endParaRPr lang="es-MX" dirty="0" smtClean="0">
              <a:latin typeface="Castellar" panose="020A0402060406010301" pitchFamily="18" charset="0"/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dondear rectángulo de esquina diagonal 8"/>
          <p:cNvSpPr/>
          <p:nvPr/>
        </p:nvSpPr>
        <p:spPr>
          <a:xfrm flipH="1">
            <a:off x="-4" y="4550508"/>
            <a:ext cx="3552829" cy="59299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552825" y="4847004"/>
            <a:ext cx="4606788" cy="466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62" y="4232366"/>
            <a:ext cx="807476" cy="80747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654139" y="514003"/>
            <a:ext cx="5732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800" b="1" dirty="0" smtClean="0">
                <a:ln w="76200">
                  <a:noFill/>
                </a:ln>
                <a:solidFill>
                  <a:schemeClr val="accent1"/>
                </a:solidFill>
                <a:latin typeface="Montserrat" panose="00000500000000000000" pitchFamily="50" charset="0"/>
              </a:rPr>
              <a:t> FINES DEL VOLUNTARIADO   </a:t>
            </a:r>
            <a:endParaRPr lang="es-CO" sz="2800" b="1" dirty="0">
              <a:ln w="76200">
                <a:noFill/>
              </a:ln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63569" y="4693115"/>
            <a:ext cx="2825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Montserrat SemiBold" panose="00000700000000000000" pitchFamily="50" charset="0"/>
              </a:rPr>
              <a:t>www.clinicaversalles.com.co</a:t>
            </a:r>
            <a:endParaRPr lang="es-CO" dirty="0">
              <a:solidFill>
                <a:schemeClr val="tx2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02989" y="1295173"/>
            <a:ext cx="250389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s-MX" sz="1800" b="1" dirty="0" smtClean="0">
                <a:ln w="76200">
                  <a:noFill/>
                </a:ln>
                <a:solidFill>
                  <a:schemeClr val="accent1"/>
                </a:solidFill>
                <a:latin typeface="Montserrat" panose="00000500000000000000" pitchFamily="50" charset="0"/>
              </a:rPr>
              <a:t> </a:t>
            </a:r>
            <a:endParaRPr lang="es-CO" sz="1800" b="1" dirty="0">
              <a:ln w="76200">
                <a:noFill/>
              </a:ln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753339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73303" y="1556088"/>
            <a:ext cx="72863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333333"/>
                </a:solidFill>
                <a:latin typeface="Work Sans"/>
              </a:rPr>
              <a:t> </a:t>
            </a:r>
            <a:r>
              <a:rPr lang="es-MX" sz="1200" b="1" dirty="0" smtClean="0">
                <a:solidFill>
                  <a:srgbClr val="333333"/>
                </a:solidFill>
                <a:latin typeface="Work Sans"/>
              </a:rPr>
              <a:t> 1. </a:t>
            </a:r>
            <a:r>
              <a:rPr lang="es-MX" sz="1200" dirty="0"/>
              <a:t>Contribuir al desarrollo integral de las personas y de las comunidades, con fundamento en el reconocimiento de la dignidad de la persona humana y la realización de los valores esenciales de la convivencia ciudadana a saber: La vida, la libertad, la solidaridad, la justicia y la </a:t>
            </a:r>
            <a:r>
              <a:rPr lang="es-MX" sz="1200" dirty="0" smtClean="0"/>
              <a:t>paz</a:t>
            </a:r>
          </a:p>
          <a:p>
            <a:pPr algn="just"/>
            <a:r>
              <a:rPr lang="es-MX" sz="1200" dirty="0" smtClean="0"/>
              <a:t>2. </a:t>
            </a:r>
            <a:r>
              <a:rPr lang="es-MX" sz="1200" dirty="0"/>
              <a:t>Fomentar, a través del servicio desinteresado, una conciencia ciudadana generosa y participativa para articular y fortalecer el tejido </a:t>
            </a:r>
            <a:r>
              <a:rPr lang="es-MX" sz="1200" dirty="0" smtClean="0"/>
              <a:t>social</a:t>
            </a:r>
          </a:p>
          <a:p>
            <a:pPr algn="just"/>
            <a:endParaRPr lang="es-MX" sz="1200" dirty="0" smtClean="0"/>
          </a:p>
          <a:p>
            <a:pPr algn="just"/>
            <a:r>
              <a:rPr lang="es-MX" sz="1200" b="1" dirty="0" smtClean="0">
                <a:solidFill>
                  <a:srgbClr val="333333"/>
                </a:solidFill>
                <a:latin typeface="Work Sans"/>
              </a:rPr>
              <a:t> </a:t>
            </a:r>
            <a:endParaRPr lang="es-MX" sz="1200" dirty="0" smtClean="0"/>
          </a:p>
          <a:p>
            <a:pPr algn="just"/>
            <a:endParaRPr lang="es-MX" sz="1200" dirty="0" smtClean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2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02" y="801383"/>
            <a:ext cx="4774196" cy="325021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623425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chemeClr val="bg1"/>
                </a:solidFill>
              </a:rPr>
              <a:t>GCM-CMN-PN-483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400" i="1" dirty="0" smtClean="0"/>
              <a:t>GRUPO VOLUNTARIADO CLINICA VERSALLES </a:t>
            </a:r>
            <a:endParaRPr lang="es-CO" sz="2400" i="1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4101" t="21433" r="24304" b="13061"/>
          <a:stretch/>
        </p:blipFill>
        <p:spPr bwMode="auto">
          <a:xfrm>
            <a:off x="1345915" y="1387011"/>
            <a:ext cx="6421348" cy="3071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174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b="0" dirty="0" smtClean="0"/>
              <a:t> INTRODUCCION </a:t>
            </a:r>
            <a:r>
              <a:rPr lang="es-ES" b="0" dirty="0"/>
              <a:t/>
            </a:r>
            <a:br>
              <a:rPr lang="es-ES" b="0" dirty="0"/>
            </a:br>
            <a:endParaRPr dirty="0"/>
          </a:p>
        </p:txBody>
      </p:sp>
      <p:sp>
        <p:nvSpPr>
          <p:cNvPr id="4" name="Redondear rectángulo de esquina diagonal 3"/>
          <p:cNvSpPr/>
          <p:nvPr/>
        </p:nvSpPr>
        <p:spPr>
          <a:xfrm flipH="1">
            <a:off x="-4" y="4550508"/>
            <a:ext cx="3552829" cy="59299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8"/>
          <a:stretch/>
        </p:blipFill>
        <p:spPr>
          <a:xfrm>
            <a:off x="298146" y="4598299"/>
            <a:ext cx="1281982" cy="441543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 flipV="1">
            <a:off x="3552825" y="4847004"/>
            <a:ext cx="4606788" cy="466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14" y="4330338"/>
            <a:ext cx="709504" cy="70950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580127" y="4665182"/>
            <a:ext cx="1858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Montserrat SemiBold" panose="00000700000000000000" pitchFamily="50" charset="0"/>
              </a:rPr>
              <a:t>@ClinicaVersalles</a:t>
            </a:r>
            <a:endParaRPr lang="es-CO" dirty="0">
              <a:solidFill>
                <a:schemeClr val="tx2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53339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MX" dirty="0">
                <a:solidFill>
                  <a:schemeClr val="tx1"/>
                </a:solidFill>
                <a:latin typeface="+mn-lt"/>
              </a:rPr>
              <a:t>los </a:t>
            </a:r>
            <a:r>
              <a:rPr lang="es-MX" i="1" dirty="0">
                <a:solidFill>
                  <a:schemeClr val="tx1"/>
                </a:solidFill>
                <a:latin typeface="+mn-lt"/>
              </a:rPr>
              <a:t>voluntariados</a:t>
            </a:r>
            <a:r>
              <a:rPr lang="es-MX" dirty="0">
                <a:solidFill>
                  <a:schemeClr val="tx1"/>
                </a:solidFill>
                <a:latin typeface="+mn-lt"/>
              </a:rPr>
              <a:t> son trabajos voluntarios que realizas en pro de apoyar una buena causa que contribuya al desarrollo social. La </a:t>
            </a:r>
            <a:r>
              <a:rPr lang="es-MX" b="1" dirty="0">
                <a:solidFill>
                  <a:schemeClr val="tx1"/>
                </a:solidFill>
                <a:latin typeface="+mn-lt"/>
              </a:rPr>
              <a:t>ley del voluntariado en Colombia</a:t>
            </a:r>
            <a:r>
              <a:rPr lang="es-MX" dirty="0">
                <a:solidFill>
                  <a:schemeClr val="tx1"/>
                </a:solidFill>
                <a:latin typeface="+mn-lt"/>
              </a:rPr>
              <a:t> está establecida en la ley 720 de 2001, y tiene como objetivo </a:t>
            </a:r>
            <a:r>
              <a:rPr lang="es-MX" i="1" dirty="0">
                <a:solidFill>
                  <a:schemeClr val="tx1"/>
                </a:solidFill>
                <a:latin typeface="+mn-lt"/>
              </a:rPr>
              <a:t>reconocer y fortalecer la actividad de voluntariado</a:t>
            </a:r>
            <a:r>
              <a:rPr lang="es-MX" dirty="0">
                <a:solidFill>
                  <a:schemeClr val="tx1"/>
                </a:solidFill>
                <a:latin typeface="+mn-lt"/>
              </a:rPr>
              <a:t> para que </a:t>
            </a:r>
            <a:r>
              <a:rPr lang="es-MX" dirty="0" smtClean="0">
                <a:solidFill>
                  <a:schemeClr val="tx1"/>
                </a:solidFill>
                <a:latin typeface="+mn-lt"/>
              </a:rPr>
              <a:t>las personas  </a:t>
            </a:r>
            <a:r>
              <a:rPr lang="es-MX" dirty="0">
                <a:solidFill>
                  <a:schemeClr val="tx1"/>
                </a:solidFill>
                <a:latin typeface="+mn-lt"/>
              </a:rPr>
              <a:t>se interesen </a:t>
            </a:r>
            <a:r>
              <a:rPr lang="es-MX" dirty="0" smtClean="0">
                <a:solidFill>
                  <a:schemeClr val="tx1"/>
                </a:solidFill>
                <a:latin typeface="+mn-lt"/>
              </a:rPr>
              <a:t>más </a:t>
            </a:r>
            <a:r>
              <a:rPr lang="es-MX" dirty="0">
                <a:solidFill>
                  <a:schemeClr val="tx1"/>
                </a:solidFill>
                <a:latin typeface="+mn-lt"/>
              </a:rPr>
              <a:t>en las problemáticas de su </a:t>
            </a:r>
            <a:r>
              <a:rPr lang="es-MX" dirty="0" smtClean="0">
                <a:solidFill>
                  <a:schemeClr val="tx1"/>
                </a:solidFill>
                <a:latin typeface="+mn-lt"/>
              </a:rPr>
              <a:t>país.</a:t>
            </a:r>
          </a:p>
          <a:p>
            <a:endParaRPr lang="es-MX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s-MX" dirty="0" smtClean="0">
                <a:solidFill>
                  <a:schemeClr val="tx1"/>
                </a:solidFill>
                <a:latin typeface="+mn-lt"/>
              </a:rPr>
              <a:t>PLAN DE TRABAJO</a:t>
            </a:r>
          </a:p>
          <a:p>
            <a:r>
              <a:rPr lang="es-MX" dirty="0" smtClean="0">
                <a:solidFill>
                  <a:schemeClr val="tx1"/>
                </a:solidFill>
                <a:latin typeface="+mn-lt"/>
              </a:rPr>
              <a:t>Nombre del Voluntariado</a:t>
            </a:r>
          </a:p>
          <a:p>
            <a:r>
              <a:rPr lang="es-MX" b="1" dirty="0" smtClean="0">
                <a:solidFill>
                  <a:schemeClr val="tx1"/>
                </a:solidFill>
                <a:latin typeface="+mn-lt"/>
              </a:rPr>
              <a:t>Funciones de un voluntariado </a:t>
            </a:r>
            <a:r>
              <a:rPr lang="es-MX" dirty="0" smtClean="0">
                <a:solidFill>
                  <a:schemeClr val="tx1"/>
                </a:solidFill>
                <a:latin typeface="+mn-lt"/>
              </a:rPr>
              <a:t>( Hacer parte de un programa de capacitación, apoyo social , empoderamiento e inclusión;  consolidar capacidades de comunicación ,  incentivar iniciativas , promover la sostenibilidad , inculcar a niños y jóvenes la solidaridad de la protección)</a:t>
            </a:r>
          </a:p>
          <a:p>
            <a:r>
              <a:rPr lang="es-MX" b="1" dirty="0" smtClean="0">
                <a:solidFill>
                  <a:schemeClr val="tx1"/>
                </a:solidFill>
                <a:latin typeface="+mn-lt"/>
              </a:rPr>
              <a:t>Objetivos </a:t>
            </a:r>
            <a:r>
              <a:rPr lang="es-MX" dirty="0" smtClean="0">
                <a:solidFill>
                  <a:schemeClr val="tx1"/>
                </a:solidFill>
                <a:latin typeface="+mn-lt"/>
              </a:rPr>
              <a:t>:  </a:t>
            </a:r>
            <a:r>
              <a:rPr lang="es-MX" dirty="0">
                <a:solidFill>
                  <a:schemeClr val="tx1"/>
                </a:solidFill>
                <a:latin typeface="+mn-lt"/>
              </a:rPr>
              <a:t>Entender el papel que tienen el voluntariado </a:t>
            </a:r>
            <a:r>
              <a:rPr lang="es-MX" dirty="0" smtClean="0">
                <a:solidFill>
                  <a:schemeClr val="tx1"/>
                </a:solidFill>
                <a:latin typeface="+mn-lt"/>
              </a:rPr>
              <a:t> en </a:t>
            </a:r>
            <a:r>
              <a:rPr lang="es-MX" dirty="0">
                <a:solidFill>
                  <a:schemeClr val="tx1"/>
                </a:solidFill>
                <a:latin typeface="+mn-lt"/>
              </a:rPr>
              <a:t>el marco del Estado del </a:t>
            </a:r>
            <a:r>
              <a:rPr lang="es-MX" dirty="0" smtClean="0">
                <a:solidFill>
                  <a:schemeClr val="tx1"/>
                </a:solidFill>
                <a:latin typeface="+mn-lt"/>
              </a:rPr>
              <a:t>Bienestar</a:t>
            </a:r>
          </a:p>
          <a:p>
            <a:r>
              <a:rPr lang="es-MX" dirty="0">
                <a:solidFill>
                  <a:schemeClr val="tx1"/>
                </a:solidFill>
                <a:latin typeface="+mn-lt"/>
              </a:rPr>
              <a:t>Descubrir los objetivos y el papel transversal de las Políticas de Voluntariado y las medidas que se llevan a cabo desde las instituciones en relación con el voluntariado</a:t>
            </a:r>
          </a:p>
          <a:p>
            <a:r>
              <a:rPr lang="es-MX" dirty="0">
                <a:solidFill>
                  <a:schemeClr val="tx1"/>
                </a:solidFill>
                <a:latin typeface="+mj-lt"/>
              </a:rPr>
              <a:t>Reflexionar sobre el papel de la autonomía de las entidades de voluntariado frente a las administraciones, teniendo en cuenta la enorme dependencia económica que tienen las primeras respecto a las segundas</a:t>
            </a:r>
            <a:r>
              <a:rPr lang="es-MX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es-MX" dirty="0">
                <a:solidFill>
                  <a:schemeClr val="tx1"/>
                </a:solidFill>
                <a:latin typeface="+mj-lt"/>
              </a:rPr>
              <a:t>Comprender la necesidad de que las asociaciones de voluntariado creen redes para responder mejor a sus retos y tener más fuerza.</a:t>
            </a:r>
            <a:endParaRPr lang="es-CO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/>
          <p:cNvSpPr/>
          <p:nvPr/>
        </p:nvSpPr>
        <p:spPr>
          <a:xfrm>
            <a:off x="8048625" y="4244429"/>
            <a:ext cx="823380" cy="78598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INTEGRANTES </a:t>
            </a:r>
            <a:endParaRPr dirty="0"/>
          </a:p>
        </p:txBody>
      </p:sp>
      <p:sp>
        <p:nvSpPr>
          <p:cNvPr id="209" name="Google Shape;209;p32"/>
          <p:cNvSpPr txBox="1">
            <a:spLocks noGrp="1"/>
          </p:cNvSpPr>
          <p:nvPr>
            <p:ph type="subTitle" idx="15"/>
          </p:nvPr>
        </p:nvSpPr>
        <p:spPr>
          <a:xfrm>
            <a:off x="480713" y="1671007"/>
            <a:ext cx="7845175" cy="2719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+mn-lt"/>
              </a:rPr>
              <a:t> LISTADO DE LOS INTEGRANTES INTERNO Y EXTERNOS 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+mn-lt"/>
              </a:rPr>
              <a:t>REVISAR LA LEY  720 – 2001 : </a:t>
            </a:r>
            <a:r>
              <a:rPr lang="es-MX" sz="1200" dirty="0">
                <a:latin typeface="+mn-lt"/>
              </a:rPr>
              <a:t>Por medio de la cual se reconoce, promueve y regula la acción voluntaria de los ciudadanos colombianos</a:t>
            </a:r>
            <a:r>
              <a:rPr lang="es-MX" sz="1200" dirty="0" smtClean="0">
                <a:latin typeface="+mn-lt"/>
              </a:rPr>
              <a:t>.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+mn-lt"/>
              </a:rPr>
              <a:t>ARTICULOS :   FUNCIONES </a:t>
            </a:r>
          </a:p>
          <a:p>
            <a:r>
              <a:rPr lang="es-MX" sz="1200" dirty="0" smtClean="0">
                <a:latin typeface="+mn-lt"/>
              </a:rPr>
              <a:t>	Artículo</a:t>
            </a:r>
            <a:r>
              <a:rPr lang="es-MX" sz="1200" dirty="0">
                <a:latin typeface="+mn-lt"/>
              </a:rPr>
              <a:t> 4.</a:t>
            </a:r>
          </a:p>
          <a:p>
            <a:r>
              <a:rPr lang="es-MX" sz="1200" dirty="0" smtClean="0">
                <a:latin typeface="+mn-lt"/>
              </a:rPr>
              <a:t>	Actividades </a:t>
            </a:r>
            <a:r>
              <a:rPr lang="es-MX" sz="1200" dirty="0">
                <a:latin typeface="+mn-lt"/>
              </a:rPr>
              <a:t>de interés general. Se entiende por actividades de interés general, a efectos de lo dispuesto en la presente ley, las asistenciales de servicios sociales, cívicas, de utilización del ocio y el tiempo libre, religiosas, educativas, culturales, científicas, deportivas, sanitarias, de cooperación al desarrollo, de defensa del medio ambiente, de defensa de la economía, o de la investigación y similares que correspondan a los fines de la Acción Voluntaria</a:t>
            </a:r>
            <a:r>
              <a:rPr lang="es-MX" sz="1200" dirty="0" smtClean="0">
                <a:latin typeface="+mn-lt"/>
              </a:rPr>
              <a:t>.</a:t>
            </a:r>
          </a:p>
          <a:p>
            <a:endParaRPr lang="es-MX" sz="1200" dirty="0">
              <a:latin typeface="+mn-lt"/>
            </a:endParaRP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+mn-lt"/>
              </a:rPr>
              <a:t>Fomentar, a través del servicio desinteresado, una conciencia ciudadana generosa y participativa para articular y fortalecer el tejido social</a:t>
            </a:r>
            <a:r>
              <a:rPr lang="es-MX" dirty="0" smtClean="0"/>
              <a:t>.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endParaRPr lang="es-CO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s-CO" dirty="0" smtClean="0"/>
          </a:p>
          <a:p>
            <a:pPr algn="just"/>
            <a:endParaRPr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23" y="4290327"/>
            <a:ext cx="694184" cy="69418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753339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dondear rectángulo de esquina diagonal 8"/>
          <p:cNvSpPr/>
          <p:nvPr/>
        </p:nvSpPr>
        <p:spPr>
          <a:xfrm flipH="1">
            <a:off x="-4" y="4550508"/>
            <a:ext cx="3552829" cy="59299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552825" y="4847004"/>
            <a:ext cx="4606788" cy="466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63569" y="4693115"/>
            <a:ext cx="2825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Montserrat SemiBold" panose="00000700000000000000" pitchFamily="50" charset="0"/>
              </a:rPr>
              <a:t>www.clinicaversalles.com.co</a:t>
            </a:r>
            <a:endParaRPr lang="es-CO" dirty="0">
              <a:solidFill>
                <a:schemeClr val="tx2"/>
              </a:solidFill>
              <a:latin typeface="Montserrat SemiBold" panose="00000700000000000000" pitchFamily="50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62" y="4232366"/>
            <a:ext cx="807476" cy="807476"/>
          </a:xfrm>
          <a:prstGeom prst="rect">
            <a:avLst/>
          </a:prstGeom>
        </p:spPr>
      </p:pic>
      <p:sp>
        <p:nvSpPr>
          <p:cNvPr id="7" name="Google Shape;197;p32"/>
          <p:cNvSpPr txBox="1">
            <a:spLocks/>
          </p:cNvSpPr>
          <p:nvPr/>
        </p:nvSpPr>
        <p:spPr>
          <a:xfrm>
            <a:off x="606175" y="715155"/>
            <a:ext cx="32638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rPr>
              <a:t>ACTIVIDADES</a:t>
            </a:r>
            <a:endParaRPr lang="es-MX" sz="2800" b="1" dirty="0">
              <a:solidFill>
                <a:schemeClr val="bg2">
                  <a:lumMod val="5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3569" y="1493772"/>
            <a:ext cx="35064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 smtClean="0"/>
              <a:t> -  Campaña de expectativa – septiembre 2 2023- actividad enfocada a la buena salud </a:t>
            </a:r>
          </a:p>
          <a:p>
            <a:pPr marL="171450" indent="-171450" algn="just">
              <a:buFontTx/>
              <a:buChar char="-"/>
            </a:pPr>
            <a:r>
              <a:rPr lang="es-MX" sz="1200" dirty="0" smtClean="0"/>
              <a:t>Mes de los niños – octubre – las </a:t>
            </a:r>
            <a:r>
              <a:rPr lang="es-MX" sz="1200" dirty="0" err="1" smtClean="0"/>
              <a:t>ecuelas</a:t>
            </a:r>
            <a:r>
              <a:rPr lang="es-MX" sz="1200" dirty="0" smtClean="0"/>
              <a:t> se involucran – preguntar a Luis </a:t>
            </a:r>
            <a:r>
              <a:rPr lang="es-MX" sz="1200" dirty="0" err="1" smtClean="0"/>
              <a:t>Perez</a:t>
            </a:r>
            <a:r>
              <a:rPr lang="es-MX" sz="1200" dirty="0" smtClean="0"/>
              <a:t> – docencia </a:t>
            </a:r>
          </a:p>
          <a:p>
            <a:pPr algn="just"/>
            <a:endParaRPr lang="es-MX" sz="1200" dirty="0" smtClean="0"/>
          </a:p>
          <a:p>
            <a:pPr marL="171450" indent="-171450" algn="just">
              <a:buFontTx/>
              <a:buChar char="-"/>
            </a:pPr>
            <a:r>
              <a:rPr lang="es-MX" sz="1200" dirty="0" smtClean="0"/>
              <a:t>Campaña (apoyo mes del saludo)</a:t>
            </a:r>
          </a:p>
          <a:p>
            <a:pPr marL="171450" indent="-171450" algn="just">
              <a:buFontTx/>
              <a:buChar char="-"/>
            </a:pPr>
            <a:r>
              <a:rPr lang="es-MX" sz="1200" dirty="0" smtClean="0"/>
              <a:t>Campaña para adulto mayor </a:t>
            </a:r>
          </a:p>
          <a:p>
            <a:pPr marL="171450" indent="-171450" algn="just">
              <a:buFontTx/>
              <a:buChar char="-"/>
            </a:pPr>
            <a:r>
              <a:rPr lang="es-MX" sz="1200" dirty="0" smtClean="0"/>
              <a:t>Navidad – Integral todas las edades</a:t>
            </a:r>
          </a:p>
          <a:p>
            <a:pPr marL="171450" indent="-171450" algn="just">
              <a:buFontTx/>
              <a:buChar char="-"/>
            </a:pPr>
            <a:endParaRPr lang="es-MX" sz="1200" dirty="0"/>
          </a:p>
          <a:p>
            <a:pPr marL="171450" indent="-171450" algn="just">
              <a:buFontTx/>
              <a:buChar char="-"/>
            </a:pPr>
            <a:r>
              <a:rPr lang="es-MX" sz="1200" dirty="0" smtClean="0"/>
              <a:t>MATERIALES </a:t>
            </a:r>
          </a:p>
          <a:p>
            <a:pPr marL="171450" indent="-171450" algn="just">
              <a:buFontTx/>
              <a:buChar char="-"/>
            </a:pPr>
            <a:r>
              <a:rPr lang="es-MX" sz="1200" dirty="0" smtClean="0"/>
              <a:t>Bombas – estándar </a:t>
            </a:r>
          </a:p>
          <a:p>
            <a:pPr marL="171450" indent="-171450" algn="just">
              <a:buFontTx/>
              <a:buChar char="-"/>
            </a:pPr>
            <a:r>
              <a:rPr lang="es-MX" sz="1200" dirty="0" smtClean="0"/>
              <a:t> </a:t>
            </a:r>
            <a:r>
              <a:rPr lang="es-MX" sz="1200" dirty="0" err="1" smtClean="0"/>
              <a:t>Decoracion</a:t>
            </a:r>
            <a:r>
              <a:rPr lang="es-MX" sz="1200" dirty="0" smtClean="0"/>
              <a:t> </a:t>
            </a:r>
          </a:p>
          <a:p>
            <a:pPr marL="171450" indent="-171450" algn="just">
              <a:buFontTx/>
              <a:buChar char="-"/>
            </a:pPr>
            <a:r>
              <a:rPr lang="es-MX" sz="1200" dirty="0" smtClean="0"/>
              <a:t>Actividades : 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53339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  <p:pic>
        <p:nvPicPr>
          <p:cNvPr id="12" name="Imagen 11"/>
          <p:cNvPicPr/>
          <p:nvPr/>
        </p:nvPicPr>
        <p:blipFill rotWithShape="1">
          <a:blip r:embed="rId4"/>
          <a:srcRect l="35302" t="22339" r="36355" b="12156"/>
          <a:stretch/>
        </p:blipFill>
        <p:spPr bwMode="auto">
          <a:xfrm>
            <a:off x="4454757" y="765675"/>
            <a:ext cx="1648092" cy="2306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/>
          <p:cNvPicPr/>
          <p:nvPr/>
        </p:nvPicPr>
        <p:blipFill rotWithShape="1">
          <a:blip r:embed="rId5"/>
          <a:srcRect l="35472" t="21736" r="35845" b="12457"/>
          <a:stretch/>
        </p:blipFill>
        <p:spPr bwMode="auto">
          <a:xfrm>
            <a:off x="6753339" y="455547"/>
            <a:ext cx="1763937" cy="233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/>
          <p:cNvPicPr/>
          <p:nvPr/>
        </p:nvPicPr>
        <p:blipFill rotWithShape="1">
          <a:blip r:embed="rId6"/>
          <a:srcRect l="25288" t="22942" r="26171" b="13363"/>
          <a:stretch/>
        </p:blipFill>
        <p:spPr bwMode="auto">
          <a:xfrm>
            <a:off x="5030433" y="2907981"/>
            <a:ext cx="2503019" cy="17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4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" y="0"/>
            <a:ext cx="4580313" cy="4834647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Elipse 12"/>
          <p:cNvSpPr/>
          <p:nvPr/>
        </p:nvSpPr>
        <p:spPr>
          <a:xfrm>
            <a:off x="8048625" y="4244429"/>
            <a:ext cx="823380" cy="785980"/>
          </a:xfrm>
          <a:prstGeom prst="ellipse">
            <a:avLst/>
          </a:prstGeom>
          <a:solidFill>
            <a:srgbClr val="4A8C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752870" y="907083"/>
            <a:ext cx="3056532" cy="1000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PROGRAMACION</a:t>
            </a:r>
            <a:endParaRPr sz="2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" name="Google Shape;209;p32"/>
          <p:cNvSpPr txBox="1">
            <a:spLocks noGrp="1"/>
          </p:cNvSpPr>
          <p:nvPr>
            <p:ph type="subTitle" idx="15"/>
          </p:nvPr>
        </p:nvSpPr>
        <p:spPr>
          <a:xfrm>
            <a:off x="284538" y="1765571"/>
            <a:ext cx="3630758" cy="2730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171450" algn="just">
              <a:buFont typeface="Arial" panose="020B0604020202020204" pitchFamily="34" charset="0"/>
              <a:buChar char="•"/>
            </a:pPr>
            <a:r>
              <a:rPr lang="es-CO" sz="1200" dirty="0" smtClean="0">
                <a:solidFill>
                  <a:schemeClr val="bg1"/>
                </a:solidFill>
              </a:rPr>
              <a:t>ACTIVIDADES  LUDICAS </a:t>
            </a:r>
          </a:p>
          <a:p>
            <a:pPr marL="285750" indent="-1714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bg1"/>
                </a:solidFill>
              </a:rPr>
              <a:t>ACTIVIDADES CULTURALES </a:t>
            </a:r>
          </a:p>
          <a:p>
            <a:pPr marL="285750" indent="-1714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bg1"/>
                </a:solidFill>
              </a:rPr>
              <a:t>ACTIVIDADES  DE APOYO JORNADAS DE SALUD</a:t>
            </a:r>
            <a:endParaRPr lang="es-CO" sz="1200" dirty="0" smtClean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CO" sz="1200" dirty="0">
              <a:solidFill>
                <a:schemeClr val="bg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4"/>
                </a:solidFill>
              </a:rPr>
              <a:t> 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23" y="4290327"/>
            <a:ext cx="694184" cy="69418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753339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4"/>
          <a:srcRect l="35811" t="23243" r="36354" b="14571"/>
          <a:stretch/>
        </p:blipFill>
        <p:spPr bwMode="auto">
          <a:xfrm>
            <a:off x="4580312" y="926136"/>
            <a:ext cx="1562100" cy="196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/>
          <p:nvPr/>
        </p:nvPicPr>
        <p:blipFill rotWithShape="1">
          <a:blip r:embed="rId5"/>
          <a:srcRect l="24779" t="22339" r="25831" b="11552"/>
          <a:stretch/>
        </p:blipFill>
        <p:spPr bwMode="auto">
          <a:xfrm>
            <a:off x="4629208" y="2887038"/>
            <a:ext cx="2178220" cy="1706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6"/>
          <a:srcRect l="15274" t="21433" r="18025" b="12458"/>
          <a:stretch/>
        </p:blipFill>
        <p:spPr bwMode="auto">
          <a:xfrm>
            <a:off x="6388161" y="-8542"/>
            <a:ext cx="2540172" cy="1531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/>
          <p:nvPr/>
        </p:nvPicPr>
        <p:blipFill rotWithShape="1">
          <a:blip r:embed="rId7"/>
          <a:srcRect l="26816" t="22339" r="28377" b="12759"/>
          <a:stretch/>
        </p:blipFill>
        <p:spPr bwMode="auto">
          <a:xfrm>
            <a:off x="6856324" y="1504790"/>
            <a:ext cx="2153901" cy="1782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78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dondear rectángulo de esquina diagonal 8"/>
          <p:cNvSpPr/>
          <p:nvPr/>
        </p:nvSpPr>
        <p:spPr>
          <a:xfrm flipH="1">
            <a:off x="-4" y="4550508"/>
            <a:ext cx="3552829" cy="59299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552825" y="4847004"/>
            <a:ext cx="4606788" cy="466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62" y="4232366"/>
            <a:ext cx="807476" cy="80747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332214" y="514003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2800" b="1" dirty="0" smtClean="0">
                <a:ln w="76200">
                  <a:noFill/>
                </a:ln>
                <a:solidFill>
                  <a:schemeClr val="accent1"/>
                </a:solidFill>
                <a:latin typeface="Montserrat" panose="00000500000000000000" pitchFamily="50" charset="0"/>
              </a:rPr>
              <a:t>NORMATIVA </a:t>
            </a:r>
            <a:endParaRPr lang="es-CO" sz="2800" b="1" dirty="0">
              <a:ln w="76200">
                <a:noFill/>
              </a:ln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63569" y="4693115"/>
            <a:ext cx="2825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Montserrat SemiBold" panose="00000700000000000000" pitchFamily="50" charset="0"/>
              </a:rPr>
              <a:t>www.clinicaversalles.com.co</a:t>
            </a:r>
            <a:endParaRPr lang="es-CO" dirty="0">
              <a:solidFill>
                <a:schemeClr val="tx2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43428" y="2058070"/>
            <a:ext cx="3721146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CO" dirty="0" smtClean="0"/>
              <a:t> LEY 720 – 2021: </a:t>
            </a:r>
            <a:r>
              <a:rPr lang="es-MX" dirty="0"/>
              <a:t>Objeto. La presente ley tiene por objeto promover, reconocer y facilitar la Acción Voluntaria como expresión de la participación ciudadana, el ejercicio de la solidaridad, la corresponsabilidad social, reglamentar la acción de los voluntarios en las entidades públicas o privadas y regular sus relaciones.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13" name="Rectángulo 12"/>
          <p:cNvSpPr/>
          <p:nvPr/>
        </p:nvSpPr>
        <p:spPr>
          <a:xfrm>
            <a:off x="2702989" y="1295173"/>
            <a:ext cx="250389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s-MX" sz="1800" b="1" dirty="0" smtClean="0">
                <a:ln w="76200">
                  <a:noFill/>
                </a:ln>
                <a:solidFill>
                  <a:schemeClr val="accent1"/>
                </a:solidFill>
                <a:latin typeface="Montserrat" panose="00000500000000000000" pitchFamily="50" charset="0"/>
              </a:rPr>
              <a:t> </a:t>
            </a:r>
            <a:endParaRPr lang="es-CO" sz="1800" b="1" dirty="0">
              <a:ln w="76200">
                <a:noFill/>
              </a:ln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540916" y="1734904"/>
            <a:ext cx="372114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1.  </a:t>
            </a:r>
            <a:r>
              <a:rPr lang="es-MX" sz="1200" b="1" dirty="0" smtClean="0"/>
              <a:t>Voluntariado</a:t>
            </a:r>
            <a:r>
              <a:rPr lang="es-MX" sz="1200" dirty="0"/>
              <a:t>" Es el conjunto de acciones de interés general desarrolladas por personas naturales o jurídicas, quienes ejercen su acción de servicio a la comunidad en virtud de una relación de carácter civil y </a:t>
            </a:r>
            <a:r>
              <a:rPr lang="es-MX" sz="1200" dirty="0" smtClean="0"/>
              <a:t>voluntario</a:t>
            </a:r>
          </a:p>
          <a:p>
            <a:pPr marL="228600" indent="-228600" algn="just">
              <a:buAutoNum type="arabicPeriod" startAt="2"/>
            </a:pPr>
            <a:r>
              <a:rPr lang="es-MX" sz="1200" b="1" dirty="0" smtClean="0"/>
              <a:t>Voluntario</a:t>
            </a:r>
            <a:r>
              <a:rPr lang="es-MX" sz="1200" dirty="0"/>
              <a:t>" Es toda persona natural que libre y responsablemente, sin recibir remuneración de carácter laboral, ofrece tiempo, trabajo y talento para la construcción del bien común en forma individual o colectiva, en organizaciones públicas o privadas o fuera de ellas</a:t>
            </a:r>
            <a:r>
              <a:rPr lang="es-MX" sz="1200" dirty="0" smtClean="0"/>
              <a:t>.</a:t>
            </a:r>
          </a:p>
          <a:p>
            <a:pPr marL="228600" indent="-228600" algn="just">
              <a:buAutoNum type="arabicPeriod" startAt="2"/>
            </a:pPr>
            <a:r>
              <a:rPr lang="es-MX" sz="1200" b="1" dirty="0"/>
              <a:t>Son "Organizaciones de Voluntariado</a:t>
            </a:r>
            <a:r>
              <a:rPr lang="es-MX" sz="1200" dirty="0"/>
              <a:t>" (ODV) Las que con personería jurídica y sin ánimo de lucro tienen por finalidad desarrollar planes, programas, proyectos y actividades de voluntariado con la participación de voluntarios</a:t>
            </a:r>
            <a:endParaRPr lang="es-CO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753339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082301" y="1295173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CONCEPTO</a:t>
            </a:r>
            <a:r>
              <a:rPr lang="es-MX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54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dondear rectángulo de esquina diagonal 8"/>
          <p:cNvSpPr/>
          <p:nvPr/>
        </p:nvSpPr>
        <p:spPr>
          <a:xfrm flipH="1">
            <a:off x="-4" y="4550508"/>
            <a:ext cx="3552829" cy="59299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552825" y="4847004"/>
            <a:ext cx="4606788" cy="466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62" y="4232366"/>
            <a:ext cx="807476" cy="80747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090160" y="514003"/>
            <a:ext cx="2885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2800" b="1" dirty="0" smtClean="0">
                <a:ln w="76200">
                  <a:noFill/>
                </a:ln>
                <a:solidFill>
                  <a:schemeClr val="accent1"/>
                </a:solidFill>
                <a:latin typeface="Montserrat" panose="00000500000000000000" pitchFamily="50" charset="0"/>
              </a:rPr>
              <a:t>ACTIVIDADES </a:t>
            </a:r>
            <a:endParaRPr lang="es-CO" sz="2800" b="1" dirty="0">
              <a:ln w="76200">
                <a:noFill/>
              </a:ln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63569" y="4693115"/>
            <a:ext cx="2825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Montserrat SemiBold" panose="00000700000000000000" pitchFamily="50" charset="0"/>
              </a:rPr>
              <a:t>www.clinicaversalles.com.co</a:t>
            </a:r>
            <a:endParaRPr lang="es-CO" dirty="0">
              <a:solidFill>
                <a:schemeClr val="tx2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02989" y="1295173"/>
            <a:ext cx="250389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s-MX" sz="1800" b="1" dirty="0" smtClean="0">
                <a:ln w="76200">
                  <a:noFill/>
                </a:ln>
                <a:solidFill>
                  <a:schemeClr val="accent1"/>
                </a:solidFill>
                <a:latin typeface="Montserrat" panose="00000500000000000000" pitchFamily="50" charset="0"/>
              </a:rPr>
              <a:t> </a:t>
            </a:r>
            <a:endParaRPr lang="es-CO" sz="1800" b="1" dirty="0">
              <a:ln w="76200">
                <a:noFill/>
              </a:ln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753339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73303" y="1556088"/>
            <a:ext cx="72863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333333"/>
                </a:solidFill>
                <a:latin typeface="Work Sans"/>
              </a:rPr>
              <a:t>Actividades de interés general</a:t>
            </a:r>
            <a:r>
              <a:rPr lang="es-MX" dirty="0">
                <a:solidFill>
                  <a:srgbClr val="333333"/>
                </a:solidFill>
                <a:latin typeface="Work Sans"/>
              </a:rPr>
              <a:t>. Se entiende por actividades de interés general, a efectos de lo dispuesto en la presente ley, las asistenciales de servicios sociales, cívicas, de utilización del ocio y el tiempo libre, religiosas, educativas, culturales, científicas, deportivas, sanitarias, de cooperación al desarrollo, de defensa del medio ambiente, de defensa de la economía, o de la investigación y similares que correspondan a los fines de la Acción Voluntaria.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35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dondear rectángulo de esquina diagonal 8"/>
          <p:cNvSpPr/>
          <p:nvPr/>
        </p:nvSpPr>
        <p:spPr>
          <a:xfrm flipH="1">
            <a:off x="-4" y="4550508"/>
            <a:ext cx="3552829" cy="59299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552825" y="4847004"/>
            <a:ext cx="4606788" cy="466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62" y="4232366"/>
            <a:ext cx="807476" cy="80747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362670" y="514003"/>
            <a:ext cx="2613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2800" b="1" dirty="0" smtClean="0">
                <a:ln w="76200">
                  <a:noFill/>
                </a:ln>
                <a:solidFill>
                  <a:schemeClr val="accent1"/>
                </a:solidFill>
                <a:latin typeface="Montserrat" panose="00000500000000000000" pitchFamily="50" charset="0"/>
              </a:rPr>
              <a:t>PRINCIPIOS  </a:t>
            </a:r>
            <a:endParaRPr lang="es-CO" sz="2800" b="1" dirty="0">
              <a:ln w="76200">
                <a:noFill/>
              </a:ln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63569" y="4693115"/>
            <a:ext cx="2825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Montserrat SemiBold" panose="00000700000000000000" pitchFamily="50" charset="0"/>
              </a:rPr>
              <a:t>www.clinicaversalles.com.co</a:t>
            </a:r>
            <a:endParaRPr lang="es-CO" dirty="0">
              <a:solidFill>
                <a:schemeClr val="tx2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02989" y="1295173"/>
            <a:ext cx="250389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s-MX" sz="1800" b="1" dirty="0" smtClean="0">
                <a:ln w="76200">
                  <a:noFill/>
                </a:ln>
                <a:solidFill>
                  <a:schemeClr val="accent1"/>
                </a:solidFill>
                <a:latin typeface="Montserrat" panose="00000500000000000000" pitchFamily="50" charset="0"/>
              </a:rPr>
              <a:t> </a:t>
            </a:r>
            <a:endParaRPr lang="es-CO" sz="1800" b="1" dirty="0">
              <a:ln w="76200">
                <a:noFill/>
              </a:ln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753339" y="4897279"/>
            <a:ext cx="1520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GCM-CMN-PN-483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73303" y="1556088"/>
            <a:ext cx="72863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333333"/>
                </a:solidFill>
                <a:latin typeface="Work Sans"/>
              </a:rPr>
              <a:t> </a:t>
            </a:r>
            <a:r>
              <a:rPr lang="es-MX" sz="1200" b="1" dirty="0" smtClean="0">
                <a:solidFill>
                  <a:srgbClr val="333333"/>
                </a:solidFill>
                <a:latin typeface="Work Sans"/>
              </a:rPr>
              <a:t>1. </a:t>
            </a:r>
            <a:r>
              <a:rPr lang="es-MX" sz="1200" dirty="0"/>
              <a:t>La libertad como principio de acción tanto de los voluntarios como de los destinatarios, quienes actuarán con espíritu de unidad y cooperación</a:t>
            </a:r>
            <a:r>
              <a:rPr lang="es-MX" sz="1200" dirty="0" smtClean="0"/>
              <a:t>;</a:t>
            </a:r>
          </a:p>
          <a:p>
            <a:pPr algn="just"/>
            <a:r>
              <a:rPr lang="es-MX" sz="1200" dirty="0" smtClean="0"/>
              <a:t>2. </a:t>
            </a:r>
            <a:r>
              <a:rPr lang="es-MX" sz="1200" dirty="0"/>
              <a:t>La participación como principio democrático de intervención directa y activa de los ciudadanos en las responsabilidades comunes, promoviendo el desarrollo de un tejido asociativo que articule la comunidad desde el reconocimiento de la autonomía y del </a:t>
            </a:r>
            <a:r>
              <a:rPr lang="es-MX" sz="1200" dirty="0" smtClean="0"/>
              <a:t>pluralismo.</a:t>
            </a:r>
          </a:p>
          <a:p>
            <a:pPr algn="just"/>
            <a:r>
              <a:rPr lang="es-MX" sz="1200" dirty="0" smtClean="0"/>
              <a:t>3. </a:t>
            </a:r>
            <a:r>
              <a:rPr lang="es-MX" sz="1200" dirty="0"/>
              <a:t>La solidaridad como principio del bien común que inspira acciones en favor de personas y grupos, atendiendo el interés general y no exclusivamente el de los miembros de la propia </a:t>
            </a:r>
            <a:r>
              <a:rPr lang="es-MX" sz="1200" dirty="0" smtClean="0"/>
              <a:t>organización</a:t>
            </a:r>
          </a:p>
          <a:p>
            <a:pPr algn="just"/>
            <a:r>
              <a:rPr lang="es-MX" sz="1200" dirty="0" smtClean="0"/>
              <a:t>4. </a:t>
            </a:r>
            <a:r>
              <a:rPr lang="es-MX" sz="1200" dirty="0"/>
              <a:t>El compromiso social que orienta una acción estable y rigurosa, buscando la eficacia de sus actuaciones como contribución a los fines de interés </a:t>
            </a:r>
            <a:r>
              <a:rPr lang="es-MX" sz="1200" dirty="0" smtClean="0"/>
              <a:t>social</a:t>
            </a:r>
          </a:p>
          <a:p>
            <a:pPr algn="just"/>
            <a:r>
              <a:rPr lang="es-MX" sz="1200" dirty="0" smtClean="0"/>
              <a:t>5. </a:t>
            </a:r>
            <a:r>
              <a:rPr lang="es-MX" sz="1200" dirty="0"/>
              <a:t>El respeto a las convicciones y creencias de las personas, luchando contra las distintas formas de </a:t>
            </a:r>
            <a:r>
              <a:rPr lang="es-MX" sz="1200" dirty="0" smtClean="0"/>
              <a:t>exclusión</a:t>
            </a:r>
          </a:p>
          <a:p>
            <a:pPr algn="just"/>
            <a:endParaRPr lang="es-MX" sz="1200" dirty="0" smtClean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005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nagement Consulting Toolkit by Slidesgo">
  <a:themeElements>
    <a:clrScheme name="Simple Light">
      <a:dk1>
        <a:srgbClr val="000000"/>
      </a:dk1>
      <a:lt1>
        <a:srgbClr val="FFFFFF"/>
      </a:lt1>
      <a:dk2>
        <a:srgbClr val="4A8CFF"/>
      </a:dk2>
      <a:lt2>
        <a:srgbClr val="EFEFEF"/>
      </a:lt2>
      <a:accent1>
        <a:srgbClr val="003BA3"/>
      </a:accent1>
      <a:accent2>
        <a:srgbClr val="000000"/>
      </a:accent2>
      <a:accent3>
        <a:srgbClr val="4A8CFF"/>
      </a:accent3>
      <a:accent4>
        <a:srgbClr val="EFEFEF"/>
      </a:accent4>
      <a:accent5>
        <a:srgbClr val="003BA3"/>
      </a:accent5>
      <a:accent6>
        <a:srgbClr val="000000"/>
      </a:accent6>
      <a:hlink>
        <a:srgbClr val="003B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693</Words>
  <Application>Microsoft Office PowerPoint</Application>
  <PresentationFormat>Presentación en pantalla (16:9)</PresentationFormat>
  <Paragraphs>89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4" baseType="lpstr">
      <vt:lpstr>Castellar</vt:lpstr>
      <vt:lpstr>Fira Sans Extra Condensed Medium</vt:lpstr>
      <vt:lpstr>Proxima Nova</vt:lpstr>
      <vt:lpstr>Montserrat</vt:lpstr>
      <vt:lpstr>Barlow</vt:lpstr>
      <vt:lpstr>Arial</vt:lpstr>
      <vt:lpstr>Lucida Handwriting</vt:lpstr>
      <vt:lpstr>Proxima Nova Semibold</vt:lpstr>
      <vt:lpstr>Montserrat SemiBold</vt:lpstr>
      <vt:lpstr>Inter</vt:lpstr>
      <vt:lpstr>Work Sans</vt:lpstr>
      <vt:lpstr>Management Consulting Toolkit by Slidesgo</vt:lpstr>
      <vt:lpstr>Slidesgo Final Pages</vt:lpstr>
      <vt:lpstr>                GRUPO VOLUNTARIADO CLINICA VERSALLES  </vt:lpstr>
      <vt:lpstr>GRUPO VOLUNTARIADO CLINICA VERSALLES </vt:lpstr>
      <vt:lpstr> INTRODUCCION  </vt:lpstr>
      <vt:lpstr>INTEGRANTES </vt:lpstr>
      <vt:lpstr>Presentación de PowerPoint</vt:lpstr>
      <vt:lpstr>PROGRAMACION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 Consulting Toolkit</dc:title>
  <dc:creator>enterprise4015</dc:creator>
  <cp:lastModifiedBy>clsanchez</cp:lastModifiedBy>
  <cp:revision>81</cp:revision>
  <dcterms:modified xsi:type="dcterms:W3CDTF">2023-09-11T21:00:34Z</dcterms:modified>
</cp:coreProperties>
</file>